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85" r:id="rId8"/>
    <p:sldId id="265" r:id="rId9"/>
    <p:sldId id="271" r:id="rId10"/>
    <p:sldId id="267" r:id="rId11"/>
    <p:sldId id="268" r:id="rId12"/>
    <p:sldId id="272" r:id="rId13"/>
    <p:sldId id="274" r:id="rId14"/>
    <p:sldId id="257" r:id="rId15"/>
    <p:sldId id="269" r:id="rId16"/>
    <p:sldId id="273" r:id="rId17"/>
    <p:sldId id="275" r:id="rId18"/>
    <p:sldId id="270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2" r:id="rId27"/>
    <p:sldId id="284" r:id="rId28"/>
    <p:sldId id="25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9900"/>
    <a:srgbClr val="FF7C80"/>
    <a:srgbClr val="66FF33"/>
    <a:srgbClr val="FFFF00"/>
    <a:srgbClr val="FF3399"/>
    <a:srgbClr val="0066FF"/>
    <a:srgbClr val="CC5B4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itishkarmaker8@gmail.com" TargetMode="External"/><Relationship Id="rId2" Type="http://schemas.openxmlformats.org/officeDocument/2006/relationships/hyperlink" Target="mailto:nitishkarmaker@hot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armaker_nitish@yahoo.co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78279"/>
            <a:ext cx="5867399" cy="46939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88004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মানচিত্র দেখ এবং সুয়েজখালের দুই পাশের দেশসমূহের নাম লেখ</a:t>
            </a:r>
            <a:endParaRPr lang="en-US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69577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87477"/>
            <a:ext cx="7391400" cy="594085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200400" y="19812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সিরিয়া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22209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লেবানন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19400" y="245069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ইসরাইল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9400" y="28956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জর্দান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19500" y="41910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সৌদী আরব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43400" y="54102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ইয়ামেন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73161" y="3462374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মিশর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68461" y="47244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সুদান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19400" y="5326626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ইরিত্রিয়া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00400" y="58674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জিবুতি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6130413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সোমালিয়া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24100" y="12954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তুরস্ক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91200" y="2423651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ইরান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43400" y="25908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ইরাক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343400" y="3139137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কুয়েত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274210" y="46482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ওমান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095568" y="36576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কাতার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190204" y="4191000"/>
            <a:ext cx="990600" cy="228600"/>
          </a:xfrm>
          <a:prstGeom prst="rect">
            <a:avLst/>
          </a:prstGeom>
          <a:solidFill>
            <a:srgbClr val="CC5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ইউএই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47200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বিশ্ববাণিজ্যে সুয়েজখালপথের   গুরুত্ব লেখ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ছাত্র/ছাত্রীবৃন্দ দলে ভাগ হয়ে আলোচনা করে সুয়েজখালপথের গুরুত্বসমূহ লিখবে এবং বাক্সের মধ্যে রাখবে)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80424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দলীয়কাজের ফলাফলসমূহ সমন্বয় করার মাধ্যমে 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সুয়েজখালের গুরুত্বসমূহ তুলে ধরা হবে</a:t>
            </a:r>
            <a:endParaRPr lang="en-US" sz="4000" dirty="0">
              <a:solidFill>
                <a:schemeClr val="accent5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1963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8305800" cy="461115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1" name="Sun 10"/>
          <p:cNvSpPr/>
          <p:nvPr/>
        </p:nvSpPr>
        <p:spPr>
          <a:xfrm>
            <a:off x="7315200" y="1981200"/>
            <a:ext cx="228600" cy="3048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391400" y="2362200"/>
            <a:ext cx="174172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Left Arrow 14"/>
          <p:cNvSpPr/>
          <p:nvPr/>
        </p:nvSpPr>
        <p:spPr>
          <a:xfrm rot="18712678">
            <a:off x="7522028" y="1801159"/>
            <a:ext cx="3810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3400" y="5181600"/>
            <a:ext cx="7924800" cy="92333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পূর্ব ও পশ্চিমের মধ্যে দূরত্ব হ্রাস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97018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684 0.02338 C -0.02378 0.03796 -0.02586 0.05486 -0.03298 0.06875 C -0.03611 0.08125 -0.04114 0.09305 -0.04739 0.10301 C -0.05208 0.11042 -0.0526 0.1169 -0.05868 0.12245 C -0.06336 0.14583 -0.05711 0.11782 -0.06354 0.1375 C -0.06493 0.14167 -0.06527 0.1463 -0.06684 0.15046 C -0.06736 0.15185 -0.06788 0.15324 -0.0684 0.15463 C -0.07083 0.16435 -0.07274 0.1743 -0.07968 0.18055 C -0.08298 0.18356 -0.09097 0.18194 -0.09097 0.18912 C -0.09566 0.18009 -0.09357 0.17616 -0.10069 0.16967 C -0.10625 0.1581 -0.10798 0.16481 -0.1151 0.15671 C -0.11736 0.15393 -0.11909 0.15046 -0.1217 0.14815 C -0.12309 0.14676 -0.12656 0.14606 -0.12656 0.14606 C -0.1276 0.15046 -0.12864 0.15463 -0.12968 0.15903 C -0.13107 0.16481 -0.13611 0.16759 -0.13941 0.17176 C -0.14757 0.18264 -0.15746 0.19028 -0.1684 0.1956 C -0.17586 0.20555 -0.17152 0.20069 -0.18298 0.21065 C -0.18455 0.21204 -0.18784 0.21481 -0.18784 0.21481 C -0.19288 0.22523 -0.19757 0.2294 -0.20555 0.23634 C -0.20937 0.23958 -0.21198 0.24491 -0.2151 0.2493 C -0.21892 0.2544 -0.22656 0.25694 -0.23125 0.25995 C -0.2342 0.26389 -0.23802 0.2669 -0.24097 0.27083 C -0.24826 0.28055 -0.23975 0.27546 -0.24913 0.2794 C -0.26024 0.28981 -0.26753 0.30787 -0.27968 0.31597 C -0.24635 0.30509 -0.32326 0.32037 -0.34253 0.30741 C -0.34461 0.29699 -0.34652 0.28912 -0.35069 0.2794 C -0.35312 0.27361 -0.3559 0.26782 -0.35868 0.26227 C -0.35972 0.25995 -0.36198 0.25579 -0.36198 0.25579 C -0.36406 0.24676 -0.3677 0.2375 -0.3717 0.22986 C -0.37552 0.2088 -0.38455 0.19491 -0.39427 0.17824 C -0.39566 0.17592 -0.40121 0.15903 -0.40555 0.15903 C -0.40694 0.14537 -0.40955 0.13403 -0.4151 0.12245 C -0.41562 0.11875 -0.41545 0.11481 -0.41684 0.11157 C -0.41788 0.10926 -0.42066 0.10949 -0.4217 0.10741 C -0.42413 0.10208 -0.42448 0.0956 -0.42656 0.09005 C -0.42066 0.08495 -0.42014 0.07963 -0.4151 0.07292 C -0.41406 0.06944 -0.41354 0.06551 -0.41198 0.06227 C -0.41076 0.05972 -0.40833 0.05833 -0.40711 0.05579 C -0.40607 0.05324 -0.40625 0.05 -0.40555 0.04722 C -0.40468 0.04421 -0.40312 0.04143 -0.40225 0.03842 C -0.40104 0.03426 -0.40017 0.02986 -0.39913 0.02569 C -0.39739 0.01875 -0.39097 0.00625 -0.39097 0.00625 " pathEditMode="relative" ptsTypes="fffffffffffffffffffffffffffffffffffffffffA">
                                      <p:cBhvr>
                                        <p:cTn id="2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94444E-6 2.59259E-6 C 0.01111 0.00995 0.00226 -0.00023 0.00642 0.03217 C 0.00729 0.03958 0.00989 0.04352 0.01285 0.0493 C 0.0158 0.0618 0.01858 0.075 0.02413 0.08588 C 0.02621 0.09977 0.02969 0.11296 0.03212 0.12685 C 0.03576 0.14838 0.03837 0.17153 0.05312 0.18495 C 0.05712 0.20115 0.05156 0.18055 0.05798 0.19768 C 0.05989 0.20278 0.06059 0.21273 0.06128 0.21713 C 0.06163 0.21944 0.06233 0.22153 0.06285 0.22361 C 0.06337 0.22639 0.06441 0.23217 0.06441 0.23217 C 0.06545 0.22708 0.06684 0.22222 0.06771 0.21713 C 0.06805 0.21481 0.06667 0.22153 0.06597 0.22361 C 0.05937 0.24143 0.0658 0.21944 0.06128 0.23657 C 0.05798 0.24953 0.05503 0.26319 0.05 0.27523 C 0.04809 0.27986 0.0434 0.28819 0.0434 0.28819 C 0.03958 0.30347 0.04219 0.29722 0.03698 0.3074 C 0.03351 0.32153 0.03212 0.32546 0.03212 0.33981 C 0.02604 0.32291 0.01927 0.32778 0.00312 0.32453 C -0.0007 0.32384 -0.00816 0.32245 -0.00816 0.32245 C -0.03021 0.31296 -0.0434 0.31713 -0.07257 0.31597 C -0.08802 0.31435 -0.10243 0.31088 -0.11788 0.30949 C -0.13663 0.30787 -0.17431 0.30532 -0.17431 0.30532 C -0.18229 0.3037 -0.19045 0.30278 -0.19844 0.30092 C -0.20382 0.29977 -0.2092 0.29629 -0.21458 0.29444 C -0.22865 0.28958 -0.24219 0.28565 -0.2566 0.28379 C -0.27118 0.27916 -0.28681 0.27731 -0.30174 0.27523 C -0.30955 0.27268 -0.32587 0.27083 -0.32587 0.27083 C -0.33542 0.26666 -0.34028 0.25856 -0.34844 0.25162 C -0.35608 0.2368 -0.34601 0.2544 -0.35972 0.23865 C -0.36129 0.23703 -0.36163 0.23403 -0.36302 0.23217 C -0.36702 0.22685 -0.37274 0.22153 -0.37743 0.21713 C -0.37899 0.20185 -0.37899 0.18703 -0.38559 0.17407 C -0.38611 0.17199 -0.38646 0.16967 -0.38715 0.16759 C -0.38802 0.16528 -0.38976 0.16365 -0.39045 0.16111 C -0.39514 0.1449 -0.39132 0.1449 -0.40174 0.13102 C -0.40399 0.12176 -0.40799 0.11389 -0.41129 0.10532 C -0.4158 0.09328 -0.41528 0.07639 -0.42257 0.06666 C -0.43108 0.05 -0.42934 0.02708 -0.42101 0.01065 C -0.42049 0.00787 -0.42066 0.0044 -0.41945 0.00208 C -0.41754 -0.00162 -0.40104 -0.02477 -0.39688 -0.0301 C -0.39896 -0.0581 -0.39705 -0.04422 -0.40174 -0.06898 C -0.40226 -0.07176 -0.4033 -0.07755 -0.4033 -0.07755 " pathEditMode="relative" ptsTypes="fffffffffffffffffffffffffffffffffffffffffA">
                                      <p:cBhvr>
                                        <p:cTn id="3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-0.00047 C -0.01962 0.00949 -0.02049 0.01504 -0.02465 0.02338 C -0.02778 0.03634 -0.03351 0.04537 -0.0375 0.05764 C -0.03819 0.05972 -0.03837 0.06203 -0.03906 0.06412 C -0.04097 0.06921 -0.04358 0.07407 -0.04549 0.07916 C -0.04913 0.08866 -0.05 0.10023 -0.05365 0.10926 C -0.06094 0.12685 -0.07517 0.15023 -0.0908 0.15023 C -0.08854 0.14745 -0.08472 0.1456 -0.0842 0.14166 C -0.08385 0.13866 -0.08733 0.13727 -0.08906 0.13518 C -0.09583 0.12731 -0.0941 0.12916 -0.10208 0.12662 C -0.11128 0.11736 -0.11979 0.10926 -0.12778 0.09861 C -0.1283 0.10301 -0.12812 0.10764 -0.12951 0.11157 C -0.13038 0.11389 -0.13437 0.11574 -0.13437 0.11574 C -0.14861 0.12037 -0.13872 0.11782 -0.16493 0.11782 C -0.17639 0.11528 -0.18872 0.11018 -0.19878 0.10278 C -0.20694 0.09676 -0.21406 0.08634 -0.22292 0.08356 C -0.2342 0.07268 -0.24705 0.06597 -0.25851 0.05555 C -0.25642 0.06551 -0.25538 0.06921 -0.24878 0.075 C -0.24826 0.07708 -0.24722 0.08125 -0.24722 0.08125 C -0.24844 0.06203 -0.25052 0.04583 -0.25365 0.02754 C -0.25625 -0.00394 -0.25764 0.00625 -0.28594 0.00393 C -0.28819 -0.00579 -0.29479 -0.01667 -0.30226 -0.01968 C -0.32101 -0.01852 -0.33594 -0.01482 -0.35365 -0.01759 C -0.36285 -0.02523 -0.37691 -0.02616 -0.3875 -0.02616 C -0.38854 -0.03264 -0.38802 -0.05093 -0.3908 -0.0456 C -0.39497 -0.0382 -0.39149 -0.02685 -0.39236 -0.01759 C -0.3934 -0.00672 -0.4 0.02916 -0.40365 0.03611 C -0.40608 0.04653 -0.41094 0.05578 -0.41337 0.0662 C -0.41684 0.08055 -0.41979 0.09629 -0.42951 0.10509 C -0.43628 0.12824 -0.4283 0.10532 -0.4375 0.12222 C -0.44306 0.13264 -0.43889 0.12778 -0.44236 0.13727 C -0.44531 0.14537 -0.44896 0.15254 -0.45365 0.15879 C -0.45486 0.17245 -0.45573 0.18773 -0.46163 0.19953 C -0.46406 0.21203 -0.46285 0.21574 -0.47292 0.21898 C -0.47587 0.22963 -0.47413 0.22338 -0.47778 0.23842 C -0.47899 0.24328 -0.48212 0.24699 -0.4842 0.25116 C -0.48681 0.25648 -0.4901 0.2669 -0.49236 0.27268 C -0.49566 0.2912 -0.49149 0.27106 -0.49722 0.29004 C -0.50122 0.30347 -0.50104 0.3118 -0.51007 0.32014 C -0.51372 0.3294 -0.51701 0.33935 -0.52135 0.34791 C -0.52326 0.35903 -0.52795 0.3662 -0.52795 0.37824 C -0.53524 0.39838 -0.53194 0.39977 -0.5441 0.38889 C -0.54826 0.38032 -0.55417 0.3787 -0.56024 0.37176 C -0.56701 0.36389 -0.57205 0.35532 -0.58125 0.35231 C -0.58559 0.34305 -0.59132 0.34074 -0.59722 0.33287 C -0.60243 0.32592 -0.60486 0.3162 -0.61007 0.30926 C -0.61649 0.30069 -0.6276 0.29166 -0.63594 0.28773 C -0.64219 0.28148 -0.64913 0.27754 -0.65521 0.2706 C -0.65885 0.26643 -0.66059 0.26227 -0.66493 0.25995 C -0.66753 0.25856 -0.67031 0.25856 -0.67309 0.25764 C -0.67639 0.25648 -0.68281 0.25347 -0.68281 0.25347 C -0.68819 0.24861 -0.70069 0.23472 -0.70677 0.23194 C -0.7184 0.22176 -0.72917 0.20995 -0.7408 0.19953 C -0.7441 0.19653 -0.74878 0.19606 -0.75208 0.19328 C -0.76042 0.18657 -0.76701 0.18032 -0.77622 0.17592 C -0.7783 0.17384 -0.78038 0.17129 -0.78264 0.16944 C -0.78472 0.16782 -0.78715 0.16713 -0.78906 0.16528 C -0.79965 0.15532 -0.78837 0.16111 -0.79878 0.15671 C -0.80417 0.14953 -0.80208 0.15254 -0.80521 0.14791 L -0.79549 0.14791 " pathEditMode="relative" ptsTypes="ffffffffffffffffffffffffffffffffffffffffffffffffffffffffffAA">
                                      <p:cBhvr>
                                        <p:cTn id="5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5" grpId="0" animBg="1"/>
      <p:bldP spid="15" grpId="1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14312"/>
            <a:ext cx="8572500" cy="642937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85750" y="214312"/>
            <a:ext cx="8572500" cy="1462088"/>
          </a:xfrm>
          <a:prstGeom prst="ellipse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পূর্ব ও পশ্চিমের দেশ ও সুয়েজখাল পথ</a:t>
            </a:r>
            <a:endParaRPr lang="en-US" sz="3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15780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ভালো বন্দরের প্রভাব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ভালো বন্দরের কারণে চলাচলকারী জাহাজসমূহ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জ্বালানি তেল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, খাবার, পানীয়জল ইত্যাদি সহজেই সংগ্রহ করতে পারে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ভালো বন্দরসমূহঃ 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পোর্ট সৈয়দ, পোর্ট তৌফিক, পোর্ট সুয়েজ, জ়েদ্দা, করাচি, মুম্বাই, কলকাতা, চট্টগ্রাম, সিঙ্গাপুর, লিসবন, লন্ডন, টোকিও, ম্যানিলা ইত্যাদি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91580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10417"/>
            <a:ext cx="3803650" cy="2535766"/>
          </a:xfrm>
          <a:ln w="28575">
            <a:solidFill>
              <a:srgbClr val="FF3399"/>
            </a:solidFill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889814"/>
            <a:ext cx="3803650" cy="2576972"/>
          </a:xfrm>
          <a:ln w="28575">
            <a:solidFill>
              <a:srgbClr val="FF33CC"/>
            </a:solidFill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ভালো বন্দরের প্রভাব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5715000"/>
            <a:ext cx="3048000" cy="523220"/>
          </a:xfrm>
          <a:prstGeom prst="rect">
            <a:avLst/>
          </a:prstGeom>
          <a:solidFill>
            <a:srgbClr val="92D05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পোর্ট সৈয়দ</a:t>
            </a:r>
            <a:endParaRPr lang="en-US" sz="2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5715000"/>
            <a:ext cx="3276600" cy="523220"/>
          </a:xfrm>
          <a:prstGeom prst="rect">
            <a:avLst/>
          </a:prstGeom>
          <a:solidFill>
            <a:srgbClr val="92D05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লন্ডন</a:t>
            </a:r>
            <a:endParaRPr lang="en-US" sz="2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295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ঝড়-তুফানের ভয় হ্রাস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bn-BD" sz="3200" dirty="0" smtClean="0">
                <a:solidFill>
                  <a:srgbClr val="FF7C80"/>
                </a:solidFill>
                <a:latin typeface="NikoshBAN" pitchFamily="2" charset="0"/>
                <a:cs typeface="NikoshBAN" pitchFamily="2" charset="0"/>
              </a:rPr>
              <a:t>উত্তমাশা আন্তরীপের নিকট সমুদ্রে সারাবছর খারাপ আবহাওয়া বিরাজ করে। ফলে ঐ পথে জাহাজসমূহ প্রায়ই ঝড়-ঝাঞ্ঝার সম্মূখীন হয়।</a:t>
            </a:r>
            <a:endParaRPr lang="en-US" sz="3200" dirty="0">
              <a:solidFill>
                <a:srgbClr val="FF7C8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0"/>
            <a:ext cx="4221693" cy="3166269"/>
          </a:xfrm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5102728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তেল ব্যবসায়ের সুবিধা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438400"/>
            <a:ext cx="4483180" cy="3021779"/>
          </a:xfrm>
          <a:ln w="28575">
            <a:solidFill>
              <a:srgbClr val="C00000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5035296" y="2240280"/>
            <a:ext cx="3803904" cy="3877056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bn-BD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ikoshBAN" pitchFamily="2" charset="0"/>
                <a:cs typeface="NikoshBAN" pitchFamily="2" charset="0"/>
              </a:rPr>
              <a:t>মধ্যপ্রাচ্য প্রধান তেল রপ্তানিকারক। বাকি বিশ্ব আমদানিকারক। সুয়েজখাল পথে তেল পরিবহন করতে সময় ও খরচ কম হওয়ায় তেল ব্যবসার সুবিধা হয়।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14550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নিতীশ চন্দ্র কর্মকার</a:t>
            </a:r>
          </a:p>
          <a:p>
            <a:pPr marL="0" indent="0" algn="ctr">
              <a:buNone/>
            </a:pPr>
            <a:r>
              <a:rPr lang="bn-BD" sz="3200" dirty="0" smtClean="0">
                <a:solidFill>
                  <a:srgbClr val="CC5B40"/>
                </a:solidFill>
                <a:latin typeface="NikoshBAN" pitchFamily="2" charset="0"/>
                <a:cs typeface="NikoshBAN" pitchFamily="2" charset="0"/>
              </a:rPr>
              <a:t>সহকারী অধ্যাপক, ভূগোল</a:t>
            </a:r>
          </a:p>
          <a:p>
            <a:pPr marL="0" indent="0" algn="ctr">
              <a:buNone/>
            </a:pPr>
            <a:r>
              <a:rPr lang="bn-BD" sz="32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সরকারী এম এম কলেজ, যশোর</a:t>
            </a:r>
          </a:p>
          <a:p>
            <a:pPr marL="0" indent="0" algn="ctr">
              <a:buNone/>
            </a:pPr>
            <a:r>
              <a:rPr lang="en-US" sz="3200" dirty="0" smtClean="0">
                <a:latin typeface="NikoshBAN" pitchFamily="2" charset="0"/>
                <a:cs typeface="NikoshBAN" pitchFamily="2" charset="0"/>
                <a:hlinkClick r:id="rId2"/>
              </a:rPr>
              <a:t>nitishkarmaker@hotmail.com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3200" dirty="0" smtClean="0">
                <a:latin typeface="NikoshBAN" pitchFamily="2" charset="0"/>
                <a:cs typeface="NikoshBAN" pitchFamily="2" charset="0"/>
                <a:hlinkClick r:id="rId3"/>
              </a:rPr>
              <a:t>nitishkarmaker</a:t>
            </a:r>
            <a:r>
              <a:rPr lang="en-US" sz="3200" dirty="0" smtClean="0">
                <a:latin typeface="+mj-lt"/>
                <a:cs typeface="NikoshBAN" pitchFamily="2" charset="0"/>
                <a:hlinkClick r:id="rId3"/>
              </a:rPr>
              <a:t>8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hlinkClick r:id="rId3"/>
              </a:rPr>
              <a:t>@gmail.com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3200" dirty="0" smtClean="0">
                <a:latin typeface="NikoshBAN" pitchFamily="2" charset="0"/>
                <a:cs typeface="NikoshBAN" pitchFamily="2" charset="0"/>
                <a:hlinkClick r:id="rId4"/>
              </a:rPr>
              <a:t>Karmaker_nitish@yahoo.com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84618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77" y="2207729"/>
            <a:ext cx="7692923" cy="3888271"/>
          </a:xfrm>
          <a:ln w="28575">
            <a:solidFill>
              <a:srgbClr val="FF0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বাণিজ্যিক সুবিধা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84802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চাহিদাপূর্ণ অঞ্চলের মধ্যে সেতুবন্ধ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2240280"/>
            <a:ext cx="3803904" cy="3877056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411480" lvl="1" indent="0" algn="just">
              <a:buNone/>
            </a:pPr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সুয়েজখালপথের</a:t>
            </a:r>
            <a:r>
              <a:rPr lang="bn-BD" sz="28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মাধ্যমে ঘনবসতিপূর্ণ, শিল্প-কৃষি-খনিজ সমৃদ্ধ দেশসমূহের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মধ্যেসেতুবন্ধ হিসেবে কাজ করে। এসব 	দেশ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পণ্যসামগ্রীর জন্য পরস্পরের উপর নির্ভরশীল। </a:t>
            </a:r>
            <a:endParaRPr lang="en-US" sz="2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819401"/>
            <a:ext cx="4610627" cy="2312972"/>
          </a:xfrm>
          <a:ln>
            <a:solidFill>
              <a:srgbClr val="C00000"/>
            </a:solidFill>
            <a:prstDash val="lgDash"/>
          </a:ln>
        </p:spPr>
      </p:pic>
      <p:sp>
        <p:nvSpPr>
          <p:cNvPr id="4" name="Oval 3"/>
          <p:cNvSpPr/>
          <p:nvPr/>
        </p:nvSpPr>
        <p:spPr>
          <a:xfrm>
            <a:off x="7543800" y="3276600"/>
            <a:ext cx="838200" cy="685800"/>
          </a:xfrm>
          <a:prstGeom prst="ellipse">
            <a:avLst/>
          </a:prstGeom>
          <a:noFill/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29400" y="3048000"/>
            <a:ext cx="5334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562600" y="3124200"/>
            <a:ext cx="533400" cy="4953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84902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কাঁচামাল সংগ্রহের সুবিধা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ইউরোপের দেশগুলো কৃষিপ্রধান এশিয়ার 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দেশগুলো 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 কৃষিজাত পণ্যনির্ভর শিল্পের জন্য কাঁচামাল সংগ্রহ করে।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340" y="2239963"/>
            <a:ext cx="3503019" cy="3876675"/>
          </a:xfr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 rot="19519456">
            <a:off x="5125819" y="3681359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এশিয়া </a:t>
            </a:r>
            <a:endParaRPr lang="en-US" sz="54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72228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4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build="p" animBg="1"/>
      <p:bldP spid="4" grpId="0"/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শিল্পজাত দ্রব্য বাজারজাতকরণ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2240280"/>
            <a:ext cx="3803904" cy="3877056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ইউরোপ ও আমেরিকার শিল্পসমৃদ্ধ দেশগুলোতে এশিয়ার গার্মেন্টসসহ অন্যান্য পণ্য এবং ইউরোপ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আমেরিকার শিল্পজাত পণ্য এশিয়ার দেশগুলোতে বাজারজাত করা হয়।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60" y="2590801"/>
            <a:ext cx="4292640" cy="2850312"/>
          </a:xfrm>
          <a:ln w="28575">
            <a:solidFill>
              <a:srgbClr val="00B0F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0349839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রাজনৈতিক গুরুত্ব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68903"/>
            <a:ext cx="3803650" cy="2218795"/>
          </a:xfrm>
          <a:ln w="28575">
            <a:solidFill>
              <a:srgbClr val="FF0000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সুয়েজখাল পথে ক্ষমতাধর রাস্ট্রসমূহ সমুদ্র ও প্রতিদ্বন্দী রাস্ট্রের নজরদারীতে রাখে। এজন্য সুয়েজখালকে নিয়ন্ত্রন রাখতে চায়। উদাহরণস্বরুপ বলা যায় মিশরের সুয়েজখাল জাতীয়করণের ফলে পশ্চিমা পুঁজিবাদী রাস্ট্রের ইন্ধনে আরব-ইসরাইল যুদ্ধ।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27141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 দূরত্ব</a:t>
            </a:r>
          </a:p>
          <a:p>
            <a:pPr marL="0" indent="0" algn="ctr">
              <a:buNone/>
            </a:pPr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অনুকূল আবহাওয়া</a:t>
            </a:r>
          </a:p>
          <a:p>
            <a:pPr marL="0" indent="0" algn="ctr">
              <a:buNone/>
            </a:pPr>
            <a:r>
              <a:rPr lang="bn-BD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তেল সমৃদ্ধ দেশসমূহের সান্নিধ্য</a:t>
            </a:r>
          </a:p>
          <a:p>
            <a:pPr marL="0" indent="0" algn="ctr">
              <a:buNone/>
            </a:pP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অধিক বন্দরের অবস্থান</a:t>
            </a:r>
          </a:p>
          <a:p>
            <a:pPr marL="0" indent="0" algn="ctr">
              <a:buNone/>
            </a:pPr>
            <a:r>
              <a:rPr lang="bn-BD" sz="4400" dirty="0" smtClean="0">
                <a:solidFill>
                  <a:srgbClr val="FF7C80"/>
                </a:solidFill>
                <a:latin typeface="NikoshBAN" pitchFamily="2" charset="0"/>
                <a:cs typeface="NikoshBAN" pitchFamily="2" charset="0"/>
              </a:rPr>
              <a:t>স্বল্প সময়</a:t>
            </a:r>
          </a:p>
          <a:p>
            <a:pPr algn="ctr"/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অন্যান্য সমুদ্রপথের থেকে সুবিধা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231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8" presetClass="entr" presetSubtype="0" accel="50000" fill="hold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সুয়েজখালের দৈর্ঘ কত?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সুয়েজখালের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পার্শ্ববর্তী দুটি বন্দরের নাম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সুয়েজখালের পার্শ্ববর্তী কয়েকটি দেশের নাম বল।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বাংলাদেশের জন্য সুয়েজখালের গুরুত্ব বল 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বিশ্বের বিভিন্নদেশ কোন সমুদ্রপথটি বেশী ব্যবহার করে ?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777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n-BD" sz="4800" dirty="0" smtClean="0">
                <a:solidFill>
                  <a:srgbClr val="FF7C80"/>
                </a:solidFill>
                <a:latin typeface="NikoshBAN" pitchFamily="2" charset="0"/>
                <a:cs typeface="NikoshBAN" pitchFamily="2" charset="0"/>
              </a:rPr>
              <a:t>১। সুয়েজখাল পথের মানচিত্র এঁকে আনবে</a:t>
            </a:r>
          </a:p>
          <a:p>
            <a:pPr marL="0" indent="0">
              <a:buNone/>
            </a:pPr>
            <a:r>
              <a:rPr lang="bn-BD" sz="4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২। সুয়েজখাল পথে পরিবাহিত পন্যদ্রব্যের নাম লিখে আনবে।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ড়ির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কাজ</a:t>
            </a:r>
            <a:r>
              <a:rPr lang="bn-IN" sz="6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86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05000"/>
            <a:ext cx="8160561" cy="266699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9375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দ্বাদশ</a:t>
            </a:r>
            <a:endParaRPr lang="bn-BD" sz="4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বিষয়	</a:t>
            </a:r>
            <a:r>
              <a:rPr lang="en-US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ভূগোল</a:t>
            </a: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ছয়</a:t>
            </a: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 smtClean="0">
                <a:solidFill>
                  <a:srgbClr val="FF99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			</a:t>
            </a:r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পরিবহন ও যোগাযোগ</a:t>
            </a:r>
          </a:p>
          <a:p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07622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সুয়েজখাল সম্পর্কে বলতে পারবে</a:t>
            </a:r>
          </a:p>
          <a:p>
            <a:pPr>
              <a:buFont typeface="Wingdings" pitchFamily="2" charset="2"/>
              <a:buChar char="§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সুয়েজখালের অবস্থান চিহ্নিত করতে পারবে</a:t>
            </a:r>
          </a:p>
          <a:p>
            <a:pPr>
              <a:buFont typeface="Wingdings" pitchFamily="2" charset="2"/>
              <a:buChar char="§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সুয়েজখালের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গুরুত্ব ব্যাখ্যা করতে পারবে</a:t>
            </a:r>
          </a:p>
          <a:p>
            <a:pPr>
              <a:buFont typeface="Wingdings" pitchFamily="2" charset="2"/>
              <a:buChar char="§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সুয়েজখালের সাথে অন্য সমুদ্রপথের তুলনা করতে পারবে।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9885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418234"/>
            <a:ext cx="3810000" cy="205876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1000"/>
            <a:ext cx="2971800" cy="222885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1000"/>
            <a:ext cx="2971800" cy="22288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4418234"/>
            <a:ext cx="3200400" cy="205876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85800" y="2743200"/>
            <a:ext cx="29718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সড়ক পথ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4949" y="2798333"/>
            <a:ext cx="29718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রেল পথ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3657600"/>
            <a:ext cx="38100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    বিমান পথ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1" y="3712733"/>
            <a:ext cx="320039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সমুদ্র পথ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77827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495800"/>
            <a:ext cx="7767021" cy="797129"/>
          </a:xfrm>
        </p:spPr>
        <p:txBody>
          <a:bodyPr/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সমুদ্র পথ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40" b="3140"/>
          <a:stretch>
            <a:fillRect/>
          </a:stretch>
        </p:blipFill>
        <p:spPr>
          <a:xfrm>
            <a:off x="2183792" y="666965"/>
            <a:ext cx="4772156" cy="3598016"/>
          </a:xfrm>
          <a:ln w="57150">
            <a:solidFill>
              <a:schemeClr val="accent5">
                <a:lumMod val="40000"/>
                <a:lumOff val="60000"/>
              </a:schemeClr>
            </a:solidFill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solidFill>
            <a:schemeClr val="bg2">
              <a:lumMod val="90000"/>
            </a:schemeClr>
          </a:solidFill>
          <a:ln w="190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bn-BD" sz="4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সুয়েজখাল</a:t>
            </a:r>
            <a:endParaRPr lang="en-US" sz="4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98595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81000"/>
            <a:ext cx="7467600" cy="61234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71800" y="609600"/>
            <a:ext cx="4114800" cy="457200"/>
          </a:xfrm>
          <a:prstGeom prst="rect">
            <a:avLst/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ভূমধ্যসাগর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9800" y="3962400"/>
            <a:ext cx="2324100" cy="533400"/>
          </a:xfrm>
          <a:prstGeom prst="rect">
            <a:avLst/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সুয়েজ উপসাগর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2590800"/>
            <a:ext cx="2514600" cy="45720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সুয়েজ খাল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5715000"/>
            <a:ext cx="1752600" cy="523220"/>
          </a:xfrm>
          <a:prstGeom prst="rect">
            <a:avLst/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লোহিত সাগর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334000" y="5801380"/>
            <a:ext cx="1371600" cy="370820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>
            <a:off x="4038600" y="2743200"/>
            <a:ext cx="9144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5676900" y="4114800"/>
            <a:ext cx="342900" cy="2667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3020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143000"/>
            <a:ext cx="7754713" cy="1972573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ছবি দেখে সুয়েজখাল কোন দুটি  সাগরকে সংযোগ করেছে? লেখ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n-BD" sz="43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</a:p>
          <a:p>
            <a:r>
              <a:rPr lang="bn-BD" sz="3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 ছাত্র/ছাত্রী রোল নং যুক্ত ছোট কাগজে লিখে ক্লাসে রাখা বাক্সে ফেলবে)</a:t>
            </a:r>
            <a:r>
              <a:rPr lang="bn-BD" sz="5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1067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09799"/>
            <a:ext cx="2895600" cy="4165601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B w="38100" h="38100" prst="angle"/>
              <a:extrusionClr>
                <a:schemeClr val="accent1">
                  <a:lumMod val="60000"/>
                  <a:lumOff val="40000"/>
                </a:schemeClr>
              </a:extrusionClr>
            </a:sp3d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একনজরে সুয়েজখাল</a:t>
            </a:r>
            <a:endParaRPr lang="en-US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800" y="2209800"/>
            <a:ext cx="480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অবস্থানঃ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আফ্রিকা ও আরব উপদ্বীপের মধ্যে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দৈর্ঘ্যঃ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১৬৫ কিঃ মিঃ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প্রস্থঃ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৪৬ মিঃ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গভীরতাঃ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১১মিঃ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	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সুয়েজখাল অতিক্রম করতে ১০-১২ 	ঘন্টা সময় লাগে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আলোঃ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রাতে ও দিনে জাহাজ চলাচলের 	জন্য বিশেষ আলোর ব্যবস্থা আছে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দৈনিক জাহাজ চলাচলঃ 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কমপক্ষে </a:t>
            </a:r>
            <a:r>
              <a:rPr lang="en-US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৪৫ টি</a:t>
            </a:r>
          </a:p>
        </p:txBody>
      </p:sp>
      <p:sp>
        <p:nvSpPr>
          <p:cNvPr id="3" name="Oval 2"/>
          <p:cNvSpPr/>
          <p:nvPr/>
        </p:nvSpPr>
        <p:spPr>
          <a:xfrm flipV="1">
            <a:off x="2209800" y="6008518"/>
            <a:ext cx="228600" cy="141118"/>
          </a:xfrm>
          <a:prstGeom prst="ellipse">
            <a:avLst/>
          </a:prstGeom>
          <a:solidFill>
            <a:srgbClr val="92D05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45965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1759 C 0.01319 -0.02824 0.00989 -0.04467 0.00555 -0.06273 C 0.00451 -0.07731 0.00364 -0.11666 -0.00261 -0.1294 C -0.00573 -0.13588 -0.01545 -0.14444 -0.01545 -0.14444 C -0.02431 -0.14166 -0.03264 -0.14282 -0.04132 -0.14653 C -0.05157 -0.16018 -0.06684 -0.1574 -0.07674 -0.17453 C -0.08368 -0.18657 -0.08299 -0.18657 -0.08646 -0.20023 C -0.08698 -0.20231 -0.08802 -0.20671 -0.08802 -0.20671 C -0.0915 -0.2449 -0.08629 -0.21134 -0.09289 -0.23032 C -0.09792 -0.24514 -0.09948 -0.25717 -0.11216 -0.26273 C -0.11789 -0.27407 -0.11632 -0.26666 -0.10573 -0.27129 C -0.10382 -0.27222 -0.10243 -0.2743 -0.10087 -0.27569 C -0.09601 -0.28541 -0.09827 -0.28889 -0.10087 -0.2993 C -0.09966 -0.3243 -0.09861 -0.34282 -0.10417 -0.36597 C -0.10573 -0.40115 -0.09879 -0.45023 -0.11216 -0.47778 C -0.11042 -0.4993 -0.1125 -0.5044 -0.09931 -0.51643 C -0.09705 -0.52592 -0.09896 -0.52222 -0.09132 -0.5294 C -0.08594 -0.53449 -0.08646 -0.53078 -0.08646 -0.53588 " pathEditMode="relative" ptsTypes="fffffffffffffffffA">
                                      <p:cBhvr>
                                        <p:cTn id="2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3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667</TotalTime>
  <Words>452</Words>
  <Application>Microsoft Office PowerPoint</Application>
  <PresentationFormat>On-screen Show (4:3)</PresentationFormat>
  <Paragraphs>105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Hardcover</vt:lpstr>
      <vt:lpstr>Slide 1</vt:lpstr>
      <vt:lpstr>পরিচিতি</vt:lpstr>
      <vt:lpstr>পাঠ পরিচিতি</vt:lpstr>
      <vt:lpstr>শিখনফল</vt:lpstr>
      <vt:lpstr>Slide 5</vt:lpstr>
      <vt:lpstr>সমুদ্র পথ</vt:lpstr>
      <vt:lpstr>Slide 7</vt:lpstr>
      <vt:lpstr>ছবি দেখে সুয়েজখাল কোন দুটি  সাগরকে সংযোগ করেছে? লেখ</vt:lpstr>
      <vt:lpstr>একনজরে সুয়েজখাল</vt:lpstr>
      <vt:lpstr>মানচিত্র দেখ এবং সুয়েজখালের দুই পাশের দেশসমূহের নাম লেখ</vt:lpstr>
      <vt:lpstr>Slide 11</vt:lpstr>
      <vt:lpstr>বিশ্ববাণিজ্যে সুয়েজখালপথের   গুরুত্ব লেখ</vt:lpstr>
      <vt:lpstr>দলীয়কাজের ফলাফলসমূহ সমন্বয় করার মাধ্যমে </vt:lpstr>
      <vt:lpstr>Slide 14</vt:lpstr>
      <vt:lpstr>Slide 15</vt:lpstr>
      <vt:lpstr>ভালো বন্দরের প্রভাব </vt:lpstr>
      <vt:lpstr>ভালো বন্দরের প্রভাব </vt:lpstr>
      <vt:lpstr>ঝড়-তুফানের ভয় হ্রাস</vt:lpstr>
      <vt:lpstr>তেল ব্যবসায়ের সুবিধা</vt:lpstr>
      <vt:lpstr>বাণিজ্যিক সুবিধা</vt:lpstr>
      <vt:lpstr>চাহিদাপূর্ণ অঞ্চলের মধ্যে সেতুবন্ধ</vt:lpstr>
      <vt:lpstr>কাঁচামাল সংগ্রহের সুবিধা</vt:lpstr>
      <vt:lpstr>শিল্পজাত দ্রব্য বাজারজাতকরণ</vt:lpstr>
      <vt:lpstr>রাজনৈতিক গুরুত্ব</vt:lpstr>
      <vt:lpstr>অন্যান্য সমুদ্রপথের থেকে সুবিধা </vt:lpstr>
      <vt:lpstr>মুল্যায়ন</vt:lpstr>
      <vt:lpstr>বাড়ির কাজ 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Administrator</cp:lastModifiedBy>
  <cp:revision>219</cp:revision>
  <dcterms:created xsi:type="dcterms:W3CDTF">2006-08-16T00:00:00Z</dcterms:created>
  <dcterms:modified xsi:type="dcterms:W3CDTF">2013-05-02T05:49:40Z</dcterms:modified>
</cp:coreProperties>
</file>